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9" r:id="rId5"/>
    <p:sldId id="489" r:id="rId6"/>
    <p:sldId id="512" r:id="rId7"/>
    <p:sldId id="513" r:id="rId8"/>
    <p:sldId id="514" r:id="rId9"/>
    <p:sldId id="515" r:id="rId10"/>
    <p:sldId id="517" r:id="rId11"/>
    <p:sldId id="51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A7F3F-FEC6-F0BD-3004-3D930D1D0A5A}" v="69" dt="2022-03-29T09:33:25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83014-0515-447D-BD68-28537F86A3D8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FF04A-56B2-4914-B438-A5F4657A243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242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C4752-1258-4EB6-BFA1-D53E1D1E0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21F431-3160-4A52-95DD-8E8829EFA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673C49-07DF-429F-ABF7-9456893E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7172A5-6AB9-4065-BF6D-5545CAF24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C08B5-2E70-4194-8564-CB7B2C60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169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AF8AE-181F-4304-9585-DCB4E9D2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689313-8647-4792-BD1B-F327D0444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8FE68-58AA-4363-9E37-00678610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C5C9A0-9A29-44F6-B48F-E8550707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EE015-F0C0-43E4-A611-752F13D4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578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5A9333-6E8C-4D9C-AF67-1DA673F74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C0577F-EF31-4689-829C-883685DE1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45B67-CA05-45AE-9BFD-7CE8461A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C742B-560C-4388-B44A-5CAEF1C8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F857CF-6C85-4D04-8966-3E650F3D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322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ésent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ciel, extérieur, volant, bleu&#10;&#10;Description générée automatiquement">
            <a:extLst>
              <a:ext uri="{FF2B5EF4-FFF2-40B4-BE49-F238E27FC236}">
                <a16:creationId xmlns:a16="http://schemas.microsoft.com/office/drawing/2014/main" id="{AF7E8DFC-DEC0-1847-9415-58C7BE01AB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A6E2EE-02C5-9941-BBCF-13EB3FC9EB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F5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38C91C-CE18-464A-8622-1B669C21DD50}"/>
              </a:ext>
            </a:extLst>
          </p:cNvPr>
          <p:cNvSpPr/>
          <p:nvPr userDrawn="1"/>
        </p:nvSpPr>
        <p:spPr>
          <a:xfrm>
            <a:off x="1182029" y="3843056"/>
            <a:ext cx="669074" cy="557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7C823594-6224-EA40-BC1D-7B95A2657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2154" y="2535495"/>
            <a:ext cx="5589360" cy="792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ts val="4000"/>
              </a:lnSpc>
              <a:defRPr/>
            </a:lvl1pPr>
          </a:lstStyle>
          <a:p>
            <a:r>
              <a:rPr lang="fr-FR"/>
              <a:t>Bonjour, </a:t>
            </a:r>
            <a:br>
              <a:rPr lang="fr-FR"/>
            </a:br>
            <a:r>
              <a:rPr lang="fr-FR"/>
              <a:t>je suis le titre de votre présentation.</a:t>
            </a:r>
            <a:endParaRPr lang="en-US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F20D8CD-C333-3648-968A-9C93882853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2154" y="4136038"/>
            <a:ext cx="5104016" cy="835651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2000" b="0" i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/>
            </a:lvl2pPr>
            <a:lvl4pPr marL="1371600" indent="0" algn="l">
              <a:buNone/>
              <a:defRPr/>
            </a:lvl4pPr>
            <a:lvl5pPr algn="l">
              <a:defRPr/>
            </a:lvl5pPr>
          </a:lstStyle>
          <a:p>
            <a:pPr lvl="0"/>
            <a:r>
              <a:rPr lang="fr-FR"/>
              <a:t>Et moi, je suis le sous-titre </a:t>
            </a:r>
          </a:p>
          <a:p>
            <a:pPr lvl="0"/>
            <a:r>
              <a:rPr lang="fr-FR"/>
              <a:t>de votre présentation.</a:t>
            </a:r>
          </a:p>
        </p:txBody>
      </p:sp>
    </p:spTree>
    <p:extLst>
      <p:ext uri="{BB962C8B-B14F-4D97-AF65-F5344CB8AC3E}">
        <p14:creationId xmlns:p14="http://schemas.microsoft.com/office/powerpoint/2010/main" val="2080301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851000" cy="6858000"/>
          </a:xfrm>
          <a:solidFill>
            <a:srgbClr val="EBEBEB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6452500" y="694987"/>
            <a:ext cx="3732390" cy="585174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fr-FR"/>
              <a:t>Titre du slide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E34FBEB-5F66-D041-A9F8-4C299C284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2499" y="2284575"/>
            <a:ext cx="4620053" cy="114442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400"/>
            </a:lvl1pPr>
          </a:lstStyle>
          <a:p>
            <a:pPr lvl="0"/>
            <a:r>
              <a:rPr lang="fr-FR"/>
              <a:t>Texte avec des puces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/>
              <a:t>Texte avec des puces</a:t>
            </a:r>
          </a:p>
          <a:p>
            <a:pPr lvl="0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0B8EA-D91D-464B-867C-C24E14312E10}"/>
              </a:ext>
            </a:extLst>
          </p:cNvPr>
          <p:cNvSpPr/>
          <p:nvPr userDrawn="1"/>
        </p:nvSpPr>
        <p:spPr>
          <a:xfrm>
            <a:off x="6452500" y="451463"/>
            <a:ext cx="669074" cy="55756"/>
          </a:xfrm>
          <a:prstGeom prst="rect">
            <a:avLst/>
          </a:prstGeom>
          <a:solidFill>
            <a:srgbClr val="FF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6E2FD8BA-F70C-6D49-A81F-730B03081C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2498" y="3861201"/>
            <a:ext cx="4620053" cy="11444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fontAlgn="base">
              <a:buClr>
                <a:srgbClr val="FF2400"/>
              </a:buClr>
            </a:pPr>
            <a:r>
              <a:rPr lang="fr-BE" sz="24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Zone de texte.</a:t>
            </a:r>
            <a:endParaRPr lang="fr-BE" sz="2400" b="1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7120949-2DC7-D643-ACED-119391A182DA}"/>
              </a:ext>
            </a:extLst>
          </p:cNvPr>
          <p:cNvGrpSpPr/>
          <p:nvPr userDrawn="1"/>
        </p:nvGrpSpPr>
        <p:grpSpPr>
          <a:xfrm>
            <a:off x="6096000" y="6056507"/>
            <a:ext cx="6096000" cy="801493"/>
            <a:chOff x="6096000" y="6056507"/>
            <a:chExt cx="6096000" cy="8014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648212-E08C-1347-B355-F5B53FA1810B}"/>
                </a:ext>
              </a:extLst>
            </p:cNvPr>
            <p:cNvSpPr/>
            <p:nvPr userDrawn="1"/>
          </p:nvSpPr>
          <p:spPr>
            <a:xfrm>
              <a:off x="6096000" y="6056507"/>
              <a:ext cx="6096000" cy="801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94B9721-EE9F-B945-BAFD-CC832FD6F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4890" y="6163014"/>
              <a:ext cx="1893347" cy="57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6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CA655-4408-4452-BF89-8317DE58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A0CA9A-BCAD-4334-82A2-EB400E30C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1FFAC-5212-4141-AC57-385418FF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CE14D0-BF20-4E0E-9886-C4F6DAD9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9D15A6-6C3E-479F-B8A8-F849592E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951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6298C-833A-4921-8E7D-E5B8C155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1658CE-246F-45E2-8AEF-9748D6A37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367137-6DAE-4F98-BC32-E14356E8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5EE632-4533-435E-B5DD-76F16156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8D5207-6DA3-4AB8-B6F1-2B08B604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13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C7AE4-004D-426B-AEDF-1383A6C7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D9718-C3B0-44EA-A748-354E02233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94ECD6-DBA6-489E-869B-94229DCD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10887C-7A3C-4411-9A3A-56544327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7F688E-D324-4060-9D90-F8733C6A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5DC56-EEB9-48AF-A314-5597A2B7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573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9CE63-1108-4FD0-8120-550D3D2F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E8F4C3-95E5-43D7-8020-43A4153F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24410F-ADD5-4BCF-BF03-A04A301B4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8E47BF-4972-459E-9319-30C73D3C9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DD53FE-4ED3-4807-BC9E-E5F86331C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002263-F5CA-4A62-BF87-5ED2EC15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C1A9CE-4CDB-4E64-A901-F5A588FC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B9D1E2-1905-4188-B4ED-1577809E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5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84343-B4CA-4009-87BA-5C88236C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7798F8-7F7A-4C60-BF8A-92A11A56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430B0F-DA6E-447F-8D41-16A8281D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29FD9D-DE67-4168-AC9F-AFCB4A66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270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65D59D-1CFE-46F9-996A-2E4EC2EF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AA85AD-B44B-4E88-B820-9B51BD80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F7823C-14BE-4027-864C-1ACC81C6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114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5BFF1-4481-497B-98AE-BA526D2C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31E5A-496D-4865-A7C7-11927EF30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1D47CE-6E68-44A6-8EB3-562D43604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39DED7-88CA-4D6F-A02B-518059BF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A1601A-E46D-45CF-B4B9-A8669FF6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F4AFCA-ECEB-4182-A39E-843760EF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612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63A2E-8D5A-4E5F-BF44-0B2CEC50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D92165-AB58-42A2-BEC3-A39221713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3FE39C-9575-4EA0-8773-994FE8DB9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B57BAD-CB6C-458B-8445-8535A39B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F95D5B-AC02-4E74-A026-A07E49DB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230B39-7987-45C6-87B6-4BBA1AA2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063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357A87-0F6C-455C-B5F5-5739F19C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843E10-E999-436B-A5AC-76869827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DF2460-E035-41F0-9E04-9924EBD78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E138-2CF9-4D72-BD45-E863D77C4597}" type="datetimeFigureOut">
              <a:rPr lang="fr-BE" smtClean="0"/>
              <a:t>30/03/2022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F50E78-E6A4-483F-A042-B4EF15526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E44A84-7DEC-471B-AC1D-169C0B985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046B-A723-4267-9843-231ACC93B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87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CD85C-8D36-1F48-9458-4561A9FA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54" y="2535494"/>
            <a:ext cx="6049696" cy="1226233"/>
          </a:xfrm>
        </p:spPr>
        <p:txBody>
          <a:bodyPr>
            <a:normAutofit/>
          </a:bodyPr>
          <a:lstStyle/>
          <a:p>
            <a:r>
              <a:rPr lang="fr-FR" dirty="0" err="1">
                <a:cs typeface="Calibri Light"/>
              </a:rPr>
              <a:t>Допомога</a:t>
            </a:r>
            <a:r>
              <a:rPr lang="fr-FR" dirty="0">
                <a:cs typeface="Calibri Light"/>
              </a:rPr>
              <a:t> </a:t>
            </a:r>
            <a:r>
              <a:rPr lang="fr-FR" dirty="0" err="1">
                <a:cs typeface="Calibri Light"/>
              </a:rPr>
              <a:t>біженцям</a:t>
            </a:r>
            <a:r>
              <a:rPr lang="fr-FR" dirty="0">
                <a:cs typeface="Calibri Light"/>
              </a:rPr>
              <a:t> з </a:t>
            </a:r>
            <a:r>
              <a:rPr lang="fr-FR" dirty="0" err="1">
                <a:cs typeface="Calibri Light"/>
              </a:rPr>
              <a:t>України</a:t>
            </a:r>
            <a:endParaRPr lang="fr-FR" dirty="0">
              <a:cs typeface="Calibri Ligh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B50426-E15E-F649-9F0F-B5936A163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err="1">
                <a:latin typeface="Lato Light"/>
                <a:ea typeface="Lato Light"/>
                <a:cs typeface="Lato Light"/>
              </a:rPr>
              <a:t>Арлон</a:t>
            </a:r>
            <a:r>
              <a:rPr lang="fr-FR">
                <a:latin typeface="Lato Light"/>
                <a:ea typeface="Lato Light"/>
                <a:cs typeface="Lato Light"/>
              </a:rPr>
              <a:t>, 22 </a:t>
            </a:r>
            <a:r>
              <a:rPr lang="fr-FR" err="1">
                <a:latin typeface="Lato Light"/>
                <a:ea typeface="Lato Light"/>
                <a:cs typeface="Lato Light"/>
              </a:rPr>
              <a:t>березня</a:t>
            </a:r>
            <a:r>
              <a:rPr lang="fr-FR">
                <a:latin typeface="Lato Light"/>
                <a:ea typeface="Lato Light"/>
                <a:cs typeface="Lato Light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13826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59031-9E5A-CC49-BA31-9849F898A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2500" y="694986"/>
            <a:ext cx="4529178" cy="1506675"/>
          </a:xfrm>
        </p:spPr>
        <p:txBody>
          <a:bodyPr/>
          <a:lstStyle/>
          <a:p>
            <a:r>
              <a:rPr lang="uk-UA" dirty="0"/>
              <a:t>Наші 4 принципові дії: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414AC-6B64-3948-8323-BBB7E270C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4369" y="2284575"/>
            <a:ext cx="4858183" cy="2962128"/>
          </a:xfrm>
        </p:spPr>
        <p:txBody>
          <a:bodyPr>
            <a:normAutofit/>
          </a:bodyPr>
          <a:lstStyle/>
          <a:p>
            <a:r>
              <a:rPr lang="uk-UA" sz="3200" dirty="0"/>
              <a:t>Гуманність</a:t>
            </a:r>
            <a:endParaRPr lang="fr-FR" sz="3200" dirty="0"/>
          </a:p>
          <a:p>
            <a:r>
              <a:rPr lang="uk-UA" sz="3200" dirty="0"/>
              <a:t>Неупередженість</a:t>
            </a:r>
            <a:endParaRPr lang="fr-FR" sz="3200" dirty="0"/>
          </a:p>
          <a:p>
            <a:r>
              <a:rPr lang="uk-UA" sz="3200" dirty="0"/>
              <a:t>Нейтральність</a:t>
            </a:r>
            <a:endParaRPr lang="fr-FR" sz="3200" dirty="0"/>
          </a:p>
          <a:p>
            <a:r>
              <a:rPr lang="uk-UA" sz="3200" dirty="0"/>
              <a:t>Волонтерство</a:t>
            </a:r>
            <a:endParaRPr lang="fr-FR" sz="3200" dirty="0"/>
          </a:p>
        </p:txBody>
      </p:sp>
      <p:pic>
        <p:nvPicPr>
          <p:cNvPr id="6" name="Picture 2" descr="Afficher l’image source">
            <a:extLst>
              <a:ext uri="{FF2B5EF4-FFF2-40B4-BE49-F238E27FC236}">
                <a16:creationId xmlns:a16="http://schemas.microsoft.com/office/drawing/2014/main" id="{F6208F0C-08CC-4FC9-A378-A7D2A54609EB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r="20091"/>
          <a:stretch>
            <a:fillRect/>
          </a:stretch>
        </p:blipFill>
        <p:spPr bwMode="auto">
          <a:xfrm>
            <a:off x="0" y="0"/>
            <a:ext cx="585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8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59031-9E5A-CC49-BA31-9849F898A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uk-UA" dirty="0"/>
              <a:t>Червоний хрест в Арлоні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414AC-6B64-3948-8323-BBB7E270C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Rue G. </a:t>
            </a:r>
            <a:r>
              <a:rPr lang="fr-FR" dirty="0" err="1"/>
              <a:t>Kurth</a:t>
            </a:r>
            <a:r>
              <a:rPr lang="fr-FR" dirty="0"/>
              <a:t>, 2, 6700 ARLON</a:t>
            </a:r>
          </a:p>
          <a:p>
            <a:r>
              <a:rPr lang="fr-FR" dirty="0"/>
              <a:t>( </a:t>
            </a:r>
            <a:r>
              <a:rPr lang="uk-UA" dirty="0"/>
              <a:t>біля </a:t>
            </a:r>
            <a:r>
              <a:rPr lang="fr-FR" dirty="0"/>
              <a:t>CPAS)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1B6438-BE56-D144-AC09-B318F8687A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1000" y="3429001"/>
            <a:ext cx="5707726" cy="1915356"/>
          </a:xfrm>
        </p:spPr>
        <p:txBody>
          <a:bodyPr>
            <a:normAutofit/>
          </a:bodyPr>
          <a:lstStyle/>
          <a:p>
            <a:r>
              <a:rPr lang="uk-UA" sz="2800" dirty="0"/>
              <a:t>Тимчасова допомога в скрутних становищах, продуктами, одягом і фінансова</a:t>
            </a:r>
            <a:endParaRPr lang="fr-FR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43289B-C12B-45B7-B6BE-77A3011089A5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r="73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4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59031-9E5A-CC49-BA31-9849F898A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2499" y="694987"/>
            <a:ext cx="4768875" cy="1426776"/>
          </a:xfrm>
        </p:spPr>
        <p:txBody>
          <a:bodyPr/>
          <a:lstStyle/>
          <a:p>
            <a:r>
              <a:rPr lang="uk-UA" dirty="0"/>
              <a:t>Допомога з одягом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414AC-6B64-3948-8323-BBB7E270C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Відповідальна </a:t>
            </a:r>
            <a:r>
              <a:rPr lang="fr-FR" dirty="0"/>
              <a:t>Brigitte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1B6438-BE56-D144-AC09-B318F8687A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B8CE1D-B6A1-4EF1-9F9A-037433369094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r="129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59031-9E5A-CC49-BA31-9849F898A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2499" y="694987"/>
            <a:ext cx="4768875" cy="1426776"/>
          </a:xfrm>
        </p:spPr>
        <p:txBody>
          <a:bodyPr/>
          <a:lstStyle/>
          <a:p>
            <a:r>
              <a:rPr lang="uk-UA" dirty="0"/>
              <a:t>Допомога з продуктами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414AC-6B64-3948-8323-BBB7E270C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Відповідальна </a:t>
            </a:r>
            <a:r>
              <a:rPr lang="fr-FR" dirty="0"/>
              <a:t>Danielle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1B6438-BE56-D144-AC09-B318F8687A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1E9D9D-4748-4088-8C81-FBCE51EDD703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6" r="230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2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92F0C-39F9-4689-AEB0-691DCD7C19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uk-UA" dirty="0"/>
              <a:t>Відновлення сімейних зв</a:t>
            </a:r>
            <a:r>
              <a:rPr lang="fr-BE" dirty="0"/>
              <a:t>’</a:t>
            </a:r>
            <a:r>
              <a:rPr lang="uk-UA" dirty="0"/>
              <a:t>язків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CB5460-46D5-4728-9492-1E875EE387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BAE45E-39C4-4042-BE7D-F589450DC0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uk-UA" dirty="0"/>
              <a:t>Є інформація украінською мовою</a:t>
            </a:r>
            <a:endParaRPr lang="fr-BE" dirty="0"/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573EC1FD-A32B-409D-946E-414564CEF9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t="3093" b="3093"/>
          <a:stretch/>
        </p:blipFill>
        <p:spPr/>
      </p:pic>
    </p:spTree>
    <p:extLst>
      <p:ext uri="{BB962C8B-B14F-4D97-AF65-F5344CB8AC3E}">
        <p14:creationId xmlns:p14="http://schemas.microsoft.com/office/powerpoint/2010/main" val="235254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92F0C-39F9-4689-AEB0-691DCD7C19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1001" y="606211"/>
            <a:ext cx="4871495" cy="585174"/>
          </a:xfrm>
        </p:spPr>
        <p:txBody>
          <a:bodyPr/>
          <a:lstStyle/>
          <a:p>
            <a:r>
              <a:rPr lang="uk-UA" dirty="0"/>
              <a:t>Психологічно-соціальна допомога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CB5460-46D5-4728-9492-1E875EE387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52499" y="1991612"/>
            <a:ext cx="4620053" cy="18790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Попереджувальні симптоми</a:t>
            </a:r>
            <a:r>
              <a:rPr lang="fr-BE" dirty="0"/>
              <a:t>:</a:t>
            </a:r>
          </a:p>
          <a:p>
            <a:pPr>
              <a:buFontTx/>
              <a:buChar char="-"/>
            </a:pPr>
            <a:r>
              <a:rPr lang="uk-UA" dirty="0"/>
              <a:t>Втрата апетиту</a:t>
            </a:r>
            <a:endParaRPr lang="fr-BE" dirty="0"/>
          </a:p>
          <a:p>
            <a:pPr>
              <a:buFontTx/>
              <a:buChar char="-"/>
            </a:pPr>
            <a:r>
              <a:rPr lang="uk-UA" dirty="0"/>
              <a:t>Проблеми зі сном</a:t>
            </a:r>
            <a:endParaRPr lang="fr-BE" dirty="0"/>
          </a:p>
          <a:p>
            <a:pPr>
              <a:buFontTx/>
              <a:buChar char="-"/>
            </a:pPr>
            <a:r>
              <a:rPr lang="uk-UA" dirty="0"/>
              <a:t>Нервовий стан</a:t>
            </a:r>
            <a:endParaRPr lang="fr-BE" dirty="0"/>
          </a:p>
          <a:p>
            <a:pPr>
              <a:buFontTx/>
              <a:buChar char="-"/>
            </a:pPr>
            <a:r>
              <a:rPr lang="uk-UA" dirty="0"/>
              <a:t>Негативні емоціі</a:t>
            </a:r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BAE45E-39C4-4042-BE7D-F589450DC0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1001" y="4110362"/>
            <a:ext cx="4605166" cy="180216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Що робити</a:t>
            </a:r>
            <a:r>
              <a:rPr lang="fr-BE" dirty="0"/>
              <a:t>?</a:t>
            </a:r>
          </a:p>
          <a:p>
            <a:r>
              <a:rPr lang="fr-BE" dirty="0"/>
              <a:t>-</a:t>
            </a:r>
            <a:r>
              <a:rPr lang="uk-UA" dirty="0"/>
              <a:t>Не залишатися на самоті;</a:t>
            </a:r>
            <a:endParaRPr lang="fr-BE" dirty="0"/>
          </a:p>
          <a:p>
            <a:r>
              <a:rPr lang="fr-BE" dirty="0"/>
              <a:t>-</a:t>
            </a:r>
            <a:r>
              <a:rPr lang="uk-UA" dirty="0"/>
              <a:t>Поговорити з людиною, якій ви довіряєте;</a:t>
            </a:r>
            <a:endParaRPr lang="fr-BE" dirty="0"/>
          </a:p>
          <a:p>
            <a:r>
              <a:rPr lang="fr-BE" dirty="0"/>
              <a:t>-</a:t>
            </a:r>
            <a:r>
              <a:rPr lang="uk-UA" dirty="0"/>
              <a:t>Звернутися до лікаря.</a:t>
            </a:r>
            <a:endParaRPr lang="fr-B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5CD9635-4EA3-4A1F-81CD-B69452CC2073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8" r="215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80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92F0C-39F9-4689-AEB0-691DCD7C19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1001" y="606211"/>
            <a:ext cx="4871495" cy="585174"/>
          </a:xfrm>
        </p:spPr>
        <p:txBody>
          <a:bodyPr/>
          <a:lstStyle/>
          <a:p>
            <a:r>
              <a:rPr lang="uk-UA" dirty="0"/>
              <a:t>Психологічно-соціальна допомога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CB5460-46D5-4728-9492-1E875EE387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1001" y="1944210"/>
            <a:ext cx="4731551" cy="23703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7200" dirty="0"/>
              <a:t>Можливість надання інформаціі для</a:t>
            </a:r>
            <a:r>
              <a:rPr lang="fr-BE" sz="7200" dirty="0"/>
              <a:t>:</a:t>
            </a:r>
          </a:p>
          <a:p>
            <a:pPr>
              <a:buFontTx/>
              <a:buChar char="-"/>
            </a:pPr>
            <a:r>
              <a:rPr lang="uk-UA" sz="7200" dirty="0"/>
              <a:t>Вихідців з України (особливо для дітей);</a:t>
            </a:r>
            <a:endParaRPr lang="fr-BE" sz="7200" dirty="0"/>
          </a:p>
          <a:p>
            <a:pPr>
              <a:buFontTx/>
              <a:buChar char="-"/>
            </a:pPr>
            <a:r>
              <a:rPr lang="uk-UA" sz="7200" dirty="0"/>
              <a:t>Для приймаючоі сім</a:t>
            </a:r>
            <a:r>
              <a:rPr lang="fr-BE" sz="7200" dirty="0"/>
              <a:t>’</a:t>
            </a:r>
            <a:r>
              <a:rPr lang="uk-UA" sz="7200" dirty="0"/>
              <a:t>ї, волонтерів</a:t>
            </a:r>
            <a:r>
              <a:rPr lang="fr-BE" sz="7200" dirty="0"/>
              <a:t>, </a:t>
            </a:r>
            <a:r>
              <a:rPr lang="uk-UA" sz="7200" dirty="0"/>
              <a:t>перекладачів</a:t>
            </a:r>
            <a:r>
              <a:rPr lang="fr-BE" sz="7200" dirty="0"/>
              <a:t>, </a:t>
            </a:r>
            <a:r>
              <a:rPr lang="uk-UA" sz="7200" dirty="0"/>
              <a:t>адміністративних працівників</a:t>
            </a:r>
            <a:r>
              <a:rPr lang="fr-BE" sz="7200" dirty="0"/>
              <a:t>…</a:t>
            </a:r>
          </a:p>
          <a:p>
            <a:pPr marL="0" indent="0">
              <a:buNone/>
            </a:pPr>
            <a:r>
              <a:rPr lang="uk-UA" sz="7200" dirty="0"/>
              <a:t>Колективні зустрічі</a:t>
            </a:r>
            <a:endParaRPr lang="fr-BE" sz="7200" dirty="0"/>
          </a:p>
          <a:p>
            <a:pPr marL="0" indent="0">
              <a:buNone/>
            </a:pPr>
            <a:r>
              <a:rPr lang="uk-UA" sz="7200" dirty="0"/>
              <a:t>Поради для негайного психологічного втручання</a:t>
            </a:r>
            <a:endParaRPr lang="fr-BE" sz="7200" dirty="0"/>
          </a:p>
          <a:p>
            <a:pPr marL="0" indent="0">
              <a:buNone/>
            </a:pPr>
            <a:endParaRPr lang="fr-BE" sz="7200" dirty="0"/>
          </a:p>
          <a:p>
            <a:pPr marL="0" indent="0">
              <a:buNone/>
            </a:pPr>
            <a:endParaRPr lang="fr-BE" sz="7200" dirty="0"/>
          </a:p>
          <a:p>
            <a:pPr>
              <a:buFontTx/>
              <a:buChar char="-"/>
            </a:pPr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BAE45E-39C4-4042-BE7D-F589450DC0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1001" y="4456589"/>
            <a:ext cx="4871495" cy="1935333"/>
          </a:xfrm>
        </p:spPr>
        <p:txBody>
          <a:bodyPr>
            <a:noAutofit/>
          </a:bodyPr>
          <a:lstStyle/>
          <a:p>
            <a:r>
              <a:rPr lang="uk-UA" sz="1600" b="1" dirty="0"/>
              <a:t>Як</a:t>
            </a:r>
            <a:r>
              <a:rPr lang="fr-BE" sz="1600" b="1" dirty="0"/>
              <a:t>?</a:t>
            </a:r>
          </a:p>
          <a:p>
            <a:r>
              <a:rPr lang="fr-BE" sz="1600" dirty="0"/>
              <a:t>- </a:t>
            </a:r>
            <a:r>
              <a:rPr lang="uk-UA" sz="1600" dirty="0"/>
              <a:t>Подзвонити 105, централізований в Арлоні</a:t>
            </a:r>
            <a:endParaRPr lang="fr-BE" sz="1600" dirty="0"/>
          </a:p>
          <a:p>
            <a:r>
              <a:rPr lang="fr-BE" sz="1600" dirty="0"/>
              <a:t>- </a:t>
            </a:r>
            <a:r>
              <a:rPr lang="uk-UA" sz="1600" dirty="0"/>
              <a:t>Звернутися в</a:t>
            </a:r>
            <a:r>
              <a:rPr lang="fr-BE" sz="1600" dirty="0"/>
              <a:t> SISU</a:t>
            </a:r>
            <a:r>
              <a:rPr lang="uk-UA" sz="1600" dirty="0"/>
              <a:t>, щоб проаналізувати ситуацію і допомогу</a:t>
            </a:r>
            <a:endParaRPr lang="fr-BE" sz="1600" dirty="0"/>
          </a:p>
          <a:p>
            <a:r>
              <a:rPr lang="fr-BE" sz="1600" dirty="0"/>
              <a:t>- </a:t>
            </a:r>
            <a:r>
              <a:rPr lang="uk-UA" sz="1600" dirty="0"/>
              <a:t>Можливість звернутися до інших структур</a:t>
            </a:r>
            <a:endParaRPr lang="fr-BE" sz="16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A0FF0A0-7775-4891-B9C3-549A858851EF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b="109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9975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0bc250-22b7-4d67-baf9-795b9669318e">
      <UserInfo>
        <DisplayName>Yemelyanova Alla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E193400E1314D812802E94C5117F6" ma:contentTypeVersion="4" ma:contentTypeDescription="Create a new document." ma:contentTypeScope="" ma:versionID="527a33bc6f1682c6bd683750b18bbbb1">
  <xsd:schema xmlns:xsd="http://www.w3.org/2001/XMLSchema" xmlns:xs="http://www.w3.org/2001/XMLSchema" xmlns:p="http://schemas.microsoft.com/office/2006/metadata/properties" xmlns:ns2="e8669314-fb9f-4d13-b400-5dc33c34eafe" xmlns:ns3="3a0bc250-22b7-4d67-baf9-795b9669318e" targetNamespace="http://schemas.microsoft.com/office/2006/metadata/properties" ma:root="true" ma:fieldsID="bc66d449356d818e9a0fc4295d7df9ae" ns2:_="" ns3:_="">
    <xsd:import namespace="e8669314-fb9f-4d13-b400-5dc33c34eafe"/>
    <xsd:import namespace="3a0bc250-22b7-4d67-baf9-795b966931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69314-fb9f-4d13-b400-5dc33c34e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bc250-22b7-4d67-baf9-795b9669318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61654F-87F0-4B8F-ABEC-16FD77223F18}">
  <ds:schemaRefs>
    <ds:schemaRef ds:uri="3a0bc250-22b7-4d67-baf9-795b9669318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79524C-8ACE-4FFA-8997-2467CB0517D9}">
  <ds:schemaRefs>
    <ds:schemaRef ds:uri="3a0bc250-22b7-4d67-baf9-795b9669318e"/>
    <ds:schemaRef ds:uri="e8669314-fb9f-4d13-b400-5dc33c34ea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350075-6077-4F3F-9F25-40E5CE113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162</Words>
  <Application>Microsoft Office PowerPoint</Application>
  <PresentationFormat>Grand écran</PresentationFormat>
  <Paragraphs>38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 Black</vt:lpstr>
      <vt:lpstr>Lato Light</vt:lpstr>
      <vt:lpstr>Open Sans</vt:lpstr>
      <vt:lpstr>Thème Office</vt:lpstr>
      <vt:lpstr>Допомога біженцям з України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 2022</dc:title>
  <dc:creator>Rachelle RIDOLE</dc:creator>
  <cp:lastModifiedBy>Pierrard Claire</cp:lastModifiedBy>
  <cp:revision>7</cp:revision>
  <dcterms:created xsi:type="dcterms:W3CDTF">2022-03-03T16:24:21Z</dcterms:created>
  <dcterms:modified xsi:type="dcterms:W3CDTF">2022-03-30T10:36:39Z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0x0101006FFE193400E1314D812802E94C5117F6</vt:lpwstr>
  </property>
</Properties>
</file>