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6" r:id="rId6"/>
    <p:sldId id="257" r:id="rId7"/>
    <p:sldId id="258" r:id="rId8"/>
    <p:sldId id="260" r:id="rId9"/>
    <p:sldId id="259" r:id="rId10"/>
    <p:sldId id="264" r:id="rId11"/>
    <p:sldId id="263" r:id="rId12"/>
    <p:sldId id="262" r:id="rId13"/>
    <p:sldId id="261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41751F-484E-4D59-BCEE-DC11D170B5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EC3281C-A6D1-4780-B124-1816CBCE53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1CBDA1-7B3A-4C78-BC42-52614E1D2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6BFA-DE92-4CCE-84BF-D80E6F5C795A}" type="datetimeFigureOut">
              <a:rPr lang="fr-BE" smtClean="0"/>
              <a:t>31/03/2022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81F3DC-CE28-4563-91DE-834781556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1979FD-FFA2-4197-AFC1-6D02FD93B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EE13D-B020-4C72-85CD-465B5841B16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56424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BD3043-D839-4F43-962B-62A94591C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BB15E54-E84B-48AF-934C-1774B063C6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7AE705-5467-4CDB-825E-8E62149BA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6BFA-DE92-4CCE-84BF-D80E6F5C795A}" type="datetimeFigureOut">
              <a:rPr lang="fr-BE" smtClean="0"/>
              <a:t>31/03/2022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7A5C12-CA9A-43D7-8BF2-80596BCCB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9DAEBC1-3104-44D7-A9DF-9B85DF097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EE13D-B020-4C72-85CD-465B5841B16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64588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16B60C6-E32A-4AE6-944D-6F06BF52E7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9049660-42AC-4A2C-BA71-8B8E190689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89CC22-FF8A-4264-9E3A-01C2B29A8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6BFA-DE92-4CCE-84BF-D80E6F5C795A}" type="datetimeFigureOut">
              <a:rPr lang="fr-BE" smtClean="0"/>
              <a:t>31/03/2022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51C70C-091A-4078-A4C1-9FF5E5948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6B4FA0-B98F-4B3F-B708-0845929C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EE13D-B020-4C72-85CD-465B5841B16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28725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4D5401-0EAA-4548-AF02-7BD04C39D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0A727F-82D8-443C-ABED-2F28D8022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4452B3-F046-416C-A841-E059BD086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6BFA-DE92-4CCE-84BF-D80E6F5C795A}" type="datetimeFigureOut">
              <a:rPr lang="fr-BE" smtClean="0"/>
              <a:t>31/03/2022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173CA3-169E-4BCB-B674-89BD16F2B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5E98E2-DAF7-4390-BF21-843CB59D7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EE13D-B020-4C72-85CD-465B5841B16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78700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3E591F-2A3D-460E-8846-EE66713B9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23FFC35-599E-4EF7-8E0F-B2927C23B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874481-5BBF-47AC-A6FB-7CD1FC8DB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6BFA-DE92-4CCE-84BF-D80E6F5C795A}" type="datetimeFigureOut">
              <a:rPr lang="fr-BE" smtClean="0"/>
              <a:t>31/03/2022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851217-070D-4AA7-BAAE-27E475C64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2AAA5C-7425-4693-AA33-D8744C024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EE13D-B020-4C72-85CD-465B5841B16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9135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116954-595E-4B78-87E4-9772D7187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1F0DC7-B204-46CB-AA2B-A0BA92E2B2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D9564A8-BFF2-42EE-9CC4-6F780BE1CD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30488B3-A253-48C1-A803-901EBBFEE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6BFA-DE92-4CCE-84BF-D80E6F5C795A}" type="datetimeFigureOut">
              <a:rPr lang="fr-BE" smtClean="0"/>
              <a:t>31/03/2022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85F95F4-79F5-4FFA-8D87-421DDA218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A18904B-BCF6-439F-B385-3815869BF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EE13D-B020-4C72-85CD-465B5841B16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10587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DF4903-33E6-4D2D-9320-5F3CA82F0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97BB8E-A30C-49D7-A253-B742AA47A6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1D6107A-D643-41C0-9F52-9ED6D1BC8D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393CAA8-AC42-4816-86AA-7532993D7A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3BBA9DB-928C-48FD-BDA4-9413175F74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1A80587-D421-4333-B73C-D47C513CA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6BFA-DE92-4CCE-84BF-D80E6F5C795A}" type="datetimeFigureOut">
              <a:rPr lang="fr-BE" smtClean="0"/>
              <a:t>31/03/2022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82BD71D-FB0C-4042-A3D6-4FC371361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4E46B2C-64D8-464B-8783-1C2C018A4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EE13D-B020-4C72-85CD-465B5841B16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33091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E274E6-5F24-4CAB-A99E-08CEEA802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A871905-3A44-40C7-88C9-FB2FE31BF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6BFA-DE92-4CCE-84BF-D80E6F5C795A}" type="datetimeFigureOut">
              <a:rPr lang="fr-BE" smtClean="0"/>
              <a:t>31/03/2022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FA15284-37AC-4BDE-A585-78F5F8283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49EDBBB-3EEA-4347-B55E-E3A5D663D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EE13D-B020-4C72-85CD-465B5841B16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0636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86246A0-2066-4E05-A515-D12547CC1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6BFA-DE92-4CCE-84BF-D80E6F5C795A}" type="datetimeFigureOut">
              <a:rPr lang="fr-BE" smtClean="0"/>
              <a:t>31/03/2022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75401D2-2CCB-4E5B-8605-C9A79E6D6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13F992C-592C-4AE5-B304-25387B7C3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EE13D-B020-4C72-85CD-465B5841B16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18402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C674A0-D1EC-4988-96E2-499D4F123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3E446E-8415-4763-81A0-B4D82F18F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DE5B897-D0A5-4F36-8C8A-C8F78CF897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F651109-D53D-4FA6-A304-4CAD42971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6BFA-DE92-4CCE-84BF-D80E6F5C795A}" type="datetimeFigureOut">
              <a:rPr lang="fr-BE" smtClean="0"/>
              <a:t>31/03/2022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703E4FC-3D09-45B2-A3A4-DB9962F2F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5F2CA8F-3737-4A0E-BBF6-E80836C5D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EE13D-B020-4C72-85CD-465B5841B16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48270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E881B8-50DA-48E5-A6F4-CA593E416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B93B820-03AB-4AC0-B2E0-21AA0DF4A5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86CED8F-B8CB-4507-A7D8-CA78DF8B6E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2728A2A-1DEA-495B-8F5E-DCDC224D8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6BFA-DE92-4CCE-84BF-D80E6F5C795A}" type="datetimeFigureOut">
              <a:rPr lang="fr-BE" smtClean="0"/>
              <a:t>31/03/2022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3B8BA6D-DF81-4E39-8EC1-D4EF28D93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11DE48C-2B8C-4109-B202-FD82A5ECA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EE13D-B020-4C72-85CD-465B5841B16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28461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A82340D-3512-4683-B77A-EB8F75625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214566B-F657-40B3-9224-2DD0FDC71C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8E11C8-1479-49CC-9A68-3A31D65519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C6BFA-DE92-4CCE-84BF-D80E6F5C795A}" type="datetimeFigureOut">
              <a:rPr lang="fr-BE" smtClean="0"/>
              <a:t>31/03/2022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5EB9EA-4B84-40C7-A7A2-C785EDF255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27CB70-70D6-4E95-B4D9-4ED76A0BE2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EE13D-B020-4C72-85CD-465B5841B16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40144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crilux.be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fi.ibz.be/fr/themes/ukraine/centre-denregistremen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uvcw.be/solidarite-ukrain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ebelfin.be/fr/communique-de-presse/le-service-bancaire-de-base-disponible-pour-les-refugie-e-s-ukrainien-ne-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seignement.be/index.php?page=26823&amp;do_id=876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AA7F51-E7D8-4EF9-A068-8395615321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755" y="527559"/>
            <a:ext cx="9144000" cy="2387600"/>
          </a:xfrm>
        </p:spPr>
        <p:txBody>
          <a:bodyPr/>
          <a:lstStyle/>
          <a:p>
            <a:r>
              <a:rPr lang="uk-UA" dirty="0"/>
              <a:t>Інформаційна сесія для українських сімей</a:t>
            </a:r>
            <a:endParaRPr lang="fr-BE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2995950-92DA-4BC4-81E9-6F240328F8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15158"/>
            <a:ext cx="9144000" cy="1027684"/>
          </a:xfrm>
        </p:spPr>
        <p:txBody>
          <a:bodyPr/>
          <a:lstStyle/>
          <a:p>
            <a:r>
              <a:rPr lang="uk-UA" dirty="0"/>
              <a:t>Ласкаво просимо!</a:t>
            </a:r>
            <a:endParaRPr lang="fr-BE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099A4E8-9EB0-416F-8624-4F74A3BD86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5661" y="3942842"/>
            <a:ext cx="2100678" cy="2100678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899EDA32-1AC0-BFE2-C325-DDAF41A2D98A}"/>
              </a:ext>
            </a:extLst>
          </p:cNvPr>
          <p:cNvSpPr txBox="1"/>
          <p:nvPr/>
        </p:nvSpPr>
        <p:spPr>
          <a:xfrm>
            <a:off x="4724400" y="3105834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dirty="0"/>
              <a:t>Cliquez pour ajouter du texte</a:t>
            </a:r>
          </a:p>
        </p:txBody>
      </p:sp>
    </p:spTree>
    <p:extLst>
      <p:ext uri="{BB962C8B-B14F-4D97-AF65-F5344CB8AC3E}">
        <p14:creationId xmlns:p14="http://schemas.microsoft.com/office/powerpoint/2010/main" val="3112274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BC4A8C-A93C-429A-A52D-B2D77D0E8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178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uk-UA" sz="5400" dirty="0">
                <a:highlight>
                  <a:srgbClr val="FF00FF"/>
                </a:highlight>
              </a:rPr>
              <a:t>Дякуємо всім сім</a:t>
            </a:r>
            <a:r>
              <a:rPr lang="fr-BE" sz="5400" dirty="0">
                <a:highlight>
                  <a:srgbClr val="FF00FF"/>
                </a:highlight>
              </a:rPr>
              <a:t>’</a:t>
            </a:r>
            <a:r>
              <a:rPr lang="uk-UA" sz="5400" dirty="0">
                <a:highlight>
                  <a:srgbClr val="FF00FF"/>
                </a:highlight>
              </a:rPr>
              <a:t>ям</a:t>
            </a:r>
            <a:endParaRPr lang="fr-BE" sz="5400" dirty="0">
              <a:highlight>
                <a:srgbClr val="FF00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776844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0FFB72-4EB1-40C6-9C27-DE3FDED6C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2"/>
            <a:ext cx="9628909" cy="3699019"/>
          </a:xfrm>
        </p:spPr>
        <p:txBody>
          <a:bodyPr/>
          <a:lstStyle/>
          <a:p>
            <a:r>
              <a:rPr lang="fr-BE" dirty="0">
                <a:highlight>
                  <a:srgbClr val="FF00FF"/>
                </a:highlight>
              </a:rPr>
              <a:t>CRILUX</a:t>
            </a:r>
            <a:br>
              <a:rPr lang="fr-BE" dirty="0">
                <a:highlight>
                  <a:srgbClr val="FF00FF"/>
                </a:highlight>
              </a:rPr>
            </a:br>
            <a:br>
              <a:rPr lang="fr-BE" dirty="0">
                <a:highlight>
                  <a:srgbClr val="FF00FF"/>
                </a:highlight>
              </a:rPr>
            </a:br>
            <a:r>
              <a:rPr lang="fr-BE" sz="4000" dirty="0">
                <a:hlinkClick r:id="rId2"/>
              </a:rPr>
              <a:t>info@crilux.be</a:t>
            </a:r>
            <a:br>
              <a:rPr lang="fr-BE" sz="4000" dirty="0"/>
            </a:br>
            <a:r>
              <a:rPr lang="fr-BE" sz="4000" dirty="0"/>
              <a:t>061212207</a:t>
            </a:r>
          </a:p>
        </p:txBody>
      </p:sp>
    </p:spTree>
    <p:extLst>
      <p:ext uri="{BB962C8B-B14F-4D97-AF65-F5344CB8AC3E}">
        <p14:creationId xmlns:p14="http://schemas.microsoft.com/office/powerpoint/2010/main" val="1711710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304A3E-9930-47C2-817F-64C04F81E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/>
          <a:p>
            <a:r>
              <a:rPr lang="uk-UA" dirty="0"/>
              <a:t>Адміністративна процедура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02D860-3AC4-46B2-8E39-698DDDE04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95" y="1837678"/>
            <a:ext cx="11443316" cy="46785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BE" sz="2400" dirty="0">
              <a:highlight>
                <a:srgbClr val="FF00FF"/>
              </a:highlight>
            </a:endParaRPr>
          </a:p>
          <a:p>
            <a:pPr marL="0" indent="0">
              <a:buNone/>
            </a:pPr>
            <a:endParaRPr lang="fr-BE" sz="2400" dirty="0">
              <a:highlight>
                <a:srgbClr val="FF00FF"/>
              </a:highlight>
            </a:endParaRPr>
          </a:p>
          <a:p>
            <a:pPr marL="0" indent="0">
              <a:buNone/>
            </a:pPr>
            <a:r>
              <a:rPr lang="fr-BE" sz="2400" dirty="0">
                <a:highlight>
                  <a:srgbClr val="FF00FF"/>
                </a:highlight>
              </a:rPr>
              <a:t>1. </a:t>
            </a:r>
            <a:r>
              <a:rPr lang="uk-UA" sz="2400" dirty="0">
                <a:highlight>
                  <a:srgbClr val="FF00FF"/>
                </a:highlight>
              </a:rPr>
              <a:t>Подання заявки на тимчасовий захист</a:t>
            </a:r>
            <a:r>
              <a:rPr lang="fr-BE" sz="2400" dirty="0">
                <a:highlight>
                  <a:srgbClr val="FFFF00"/>
                </a:highlight>
              </a:rPr>
              <a:t> </a:t>
            </a:r>
          </a:p>
          <a:p>
            <a:pPr marL="0" indent="0">
              <a:buNone/>
            </a:pPr>
            <a:r>
              <a:rPr lang="fr-BE" sz="2400" dirty="0">
                <a:hlinkClick r:id="rId2"/>
              </a:rPr>
              <a:t>Bruxelles (Hall 8 –Heysel) </a:t>
            </a:r>
            <a:endParaRPr lang="fr-BE" sz="2400" dirty="0"/>
          </a:p>
        </p:txBody>
      </p:sp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F07495F7-B3C8-4876-9FC3-5DC35B85B00E}"/>
              </a:ext>
            </a:extLst>
          </p:cNvPr>
          <p:cNvSpPr/>
          <p:nvPr/>
        </p:nvSpPr>
        <p:spPr>
          <a:xfrm>
            <a:off x="4696287" y="3571490"/>
            <a:ext cx="1056442" cy="4298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19D8DE2-CFD9-4039-9E5E-A5F2A4F1374D}"/>
              </a:ext>
            </a:extLst>
          </p:cNvPr>
          <p:cNvSpPr txBox="1"/>
          <p:nvPr/>
        </p:nvSpPr>
        <p:spPr>
          <a:xfrm>
            <a:off x="5890333" y="2188393"/>
            <a:ext cx="5894774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dirty="0">
                <a:highlight>
                  <a:srgbClr val="FF00FF"/>
                </a:highlight>
              </a:rPr>
              <a:t>2.</a:t>
            </a:r>
            <a:r>
              <a:rPr lang="fr-BE" sz="2000" dirty="0"/>
              <a:t> </a:t>
            </a:r>
            <a:r>
              <a:rPr lang="uk-UA" sz="2000" dirty="0"/>
              <a:t>Записатися на прийом у відділ для іноземців, зателефонувавши попередньо в мерію за тел. </a:t>
            </a:r>
            <a:r>
              <a:rPr lang="fr-BE" sz="2000" dirty="0"/>
              <a:t>063 24 56 73</a:t>
            </a:r>
            <a:r>
              <a:rPr lang="uk-UA" sz="2000" dirty="0"/>
              <a:t>,</a:t>
            </a:r>
            <a:r>
              <a:rPr lang="fr-BE" sz="2000" dirty="0"/>
              <a:t> </a:t>
            </a:r>
            <a:r>
              <a:rPr lang="uk-UA" sz="2000" dirty="0"/>
              <a:t>щоб отримати додаток 15 (перед видачею картки А), не обов</a:t>
            </a:r>
            <a:r>
              <a:rPr lang="fr-BE" sz="2000" dirty="0"/>
              <a:t>’</a:t>
            </a:r>
            <a:r>
              <a:rPr lang="uk-UA" sz="2000" dirty="0"/>
              <a:t>язково для дітей до 12 років.</a:t>
            </a:r>
            <a:endParaRPr lang="fr-BE" sz="2000" dirty="0">
              <a:highlight>
                <a:srgbClr val="FFFF00"/>
              </a:highlight>
            </a:endParaRPr>
          </a:p>
          <a:p>
            <a:r>
              <a:rPr lang="uk-UA" sz="2000" dirty="0"/>
              <a:t>Для цього необхідно принести </a:t>
            </a:r>
            <a:r>
              <a:rPr lang="fr-BE" sz="2000" dirty="0"/>
              <a:t>:</a:t>
            </a:r>
          </a:p>
          <a:p>
            <a:endParaRPr lang="fr-B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Фотографію;</a:t>
            </a:r>
            <a:endParaRPr lang="fr-B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Атестацію тимчасового захисту, видану в Брюсселі;</a:t>
            </a:r>
            <a:endParaRPr lang="fr-B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Паспорт</a:t>
            </a:r>
            <a:r>
              <a:rPr lang="fr-BE" dirty="0"/>
              <a:t> (</a:t>
            </a:r>
            <a:r>
              <a:rPr lang="uk-UA" dirty="0"/>
              <a:t>внутрішній достатньо</a:t>
            </a:r>
            <a:r>
              <a:rPr lang="fr-BE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Документи про сімейний стан </a:t>
            </a:r>
            <a:r>
              <a:rPr lang="fr-BE" dirty="0"/>
              <a:t>(</a:t>
            </a:r>
            <a:r>
              <a:rPr lang="uk-UA" dirty="0"/>
              <a:t>якщо можливо</a:t>
            </a:r>
            <a:r>
              <a:rPr lang="fr-BE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Присутність приймаючоі сім</a:t>
            </a:r>
            <a:r>
              <a:rPr lang="fr-BE" dirty="0"/>
              <a:t>’</a:t>
            </a:r>
            <a:r>
              <a:rPr lang="uk-UA" dirty="0"/>
              <a:t>ї бажана, але не обов</a:t>
            </a:r>
            <a:r>
              <a:rPr lang="fr-BE" dirty="0"/>
              <a:t>’</a:t>
            </a:r>
            <a:r>
              <a:rPr lang="uk-UA" dirty="0"/>
              <a:t>язкова</a:t>
            </a:r>
            <a:endParaRPr lang="fr-BE" dirty="0"/>
          </a:p>
          <a:p>
            <a:endParaRPr lang="fr-BE" sz="1000" dirty="0"/>
          </a:p>
          <a:p>
            <a:r>
              <a:rPr lang="uk-UA" sz="2000" dirty="0"/>
              <a:t>Витрати на ці документи будуть відшкодовані соціальною службою</a:t>
            </a:r>
            <a:endParaRPr lang="fr-BE" sz="2000" dirty="0"/>
          </a:p>
        </p:txBody>
      </p:sp>
    </p:spTree>
    <p:extLst>
      <p:ext uri="{BB962C8B-B14F-4D97-AF65-F5344CB8AC3E}">
        <p14:creationId xmlns:p14="http://schemas.microsoft.com/office/powerpoint/2010/main" val="3463365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F3B7AF-FDD9-4917-B107-3EDE292EC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Місце проживання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9B60E5-FFF3-46FD-B705-1A004D891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3632"/>
            <a:ext cx="10515600" cy="4803331"/>
          </a:xfrm>
        </p:spPr>
        <p:txBody>
          <a:bodyPr/>
          <a:lstStyle/>
          <a:p>
            <a:pPr marL="0" indent="0">
              <a:buNone/>
            </a:pPr>
            <a:r>
              <a:rPr lang="fr-BE" dirty="0"/>
              <a:t>-</a:t>
            </a:r>
            <a:r>
              <a:rPr lang="uk-UA" dirty="0"/>
              <a:t>2 сім</a:t>
            </a:r>
            <a:r>
              <a:rPr lang="fr-BE" dirty="0"/>
              <a:t>’</a:t>
            </a:r>
            <a:r>
              <a:rPr lang="uk-UA" dirty="0"/>
              <a:t>ї буде зареєстровано окремо, не буде ніякого впливу на фінансову ситуацію сімей.</a:t>
            </a:r>
            <a:endParaRPr lang="fr-BE" dirty="0"/>
          </a:p>
          <a:p>
            <a:pPr marL="0" indent="0">
              <a:buNone/>
            </a:pPr>
            <a:r>
              <a:rPr lang="fr-BE" dirty="0"/>
              <a:t>-</a:t>
            </a:r>
            <a:r>
              <a:rPr lang="uk-UA" dirty="0"/>
              <a:t>Угода про оренду житла при нестабільній ситуаціі </a:t>
            </a:r>
            <a:endParaRPr lang="fr-BE" dirty="0"/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r>
              <a:rPr lang="fr-BE" dirty="0"/>
              <a:t> </a:t>
            </a:r>
          </a:p>
        </p:txBody>
      </p:sp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7D89B1A1-F4A3-4E01-A084-32D3FD2FCED8}"/>
              </a:ext>
            </a:extLst>
          </p:cNvPr>
          <p:cNvSpPr/>
          <p:nvPr/>
        </p:nvSpPr>
        <p:spPr>
          <a:xfrm>
            <a:off x="1140781" y="2958049"/>
            <a:ext cx="847078" cy="4225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1E6AEF5-20FA-4CAC-B886-C6FFE1C6FF08}"/>
              </a:ext>
            </a:extLst>
          </p:cNvPr>
          <p:cNvSpPr txBox="1"/>
          <p:nvPr/>
        </p:nvSpPr>
        <p:spPr>
          <a:xfrm>
            <a:off x="2290439" y="2846162"/>
            <a:ext cx="90633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Документ знаходиться </a:t>
            </a:r>
            <a:r>
              <a:rPr lang="fr-BE" dirty="0">
                <a:hlinkClick r:id="rId2"/>
              </a:rPr>
              <a:t>la page Ukraine du site de l’union des villes et de communes </a:t>
            </a:r>
            <a:endParaRPr lang="fr-BE" dirty="0"/>
          </a:p>
          <a:p>
            <a:endParaRPr lang="fr-BE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512E125-C0EF-48C8-B393-94355E0326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3215" y="3380607"/>
            <a:ext cx="4385569" cy="2103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513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9B5045-A902-459E-AAA1-A50384BC7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2458"/>
            <a:ext cx="10515600" cy="2024109"/>
          </a:xfrm>
        </p:spPr>
        <p:txBody>
          <a:bodyPr/>
          <a:lstStyle/>
          <a:p>
            <a:pPr marL="0" indent="0">
              <a:buNone/>
            </a:pPr>
            <a:r>
              <a:rPr lang="fr-BE" dirty="0">
                <a:highlight>
                  <a:srgbClr val="FF00FF"/>
                </a:highlight>
              </a:rPr>
              <a:t>3. </a:t>
            </a:r>
            <a:r>
              <a:rPr lang="uk-UA" dirty="0"/>
              <a:t>Відкрити рахунок в банку</a:t>
            </a:r>
            <a:endParaRPr lang="fr-BE" dirty="0"/>
          </a:p>
          <a:p>
            <a:pPr marL="0" indent="0">
              <a:buNone/>
            </a:pPr>
            <a:r>
              <a:rPr lang="uk-UA" sz="2000" dirty="0"/>
              <a:t>Банківські послуги доступні для українців</a:t>
            </a:r>
            <a:r>
              <a:rPr lang="fr-BE" sz="2000" dirty="0"/>
              <a:t> (</a:t>
            </a:r>
            <a:r>
              <a:rPr lang="fr-BE" sz="2000" dirty="0">
                <a:hlinkClick r:id="rId2"/>
              </a:rPr>
              <a:t>site </a:t>
            </a:r>
            <a:r>
              <a:rPr lang="fr-BE" sz="2000" dirty="0" err="1">
                <a:hlinkClick r:id="rId2"/>
              </a:rPr>
              <a:t>Febelfin</a:t>
            </a:r>
            <a:r>
              <a:rPr lang="fr-BE" sz="2000" dirty="0"/>
              <a:t>)</a:t>
            </a:r>
            <a:endParaRPr lang="fr-BE" dirty="0"/>
          </a:p>
          <a:p>
            <a:pPr marL="0" indent="0">
              <a:buNone/>
            </a:pPr>
            <a:endParaRPr lang="fr-BE" dirty="0">
              <a:highlight>
                <a:srgbClr val="FF00FF"/>
              </a:highlight>
            </a:endParaRPr>
          </a:p>
          <a:p>
            <a:pPr marL="0" indent="0">
              <a:buNone/>
            </a:pPr>
            <a:r>
              <a:rPr lang="fr-BE" dirty="0">
                <a:highlight>
                  <a:srgbClr val="FF00FF"/>
                </a:highlight>
              </a:rPr>
              <a:t>4. </a:t>
            </a:r>
            <a:r>
              <a:rPr lang="uk-UA" dirty="0"/>
              <a:t>Медичне страхування</a:t>
            </a:r>
            <a:endParaRPr lang="fr-BE" dirty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A26E2A3-3F6A-46F6-968C-9675BA817499}"/>
              </a:ext>
            </a:extLst>
          </p:cNvPr>
          <p:cNvSpPr txBox="1"/>
          <p:nvPr/>
        </p:nvSpPr>
        <p:spPr>
          <a:xfrm>
            <a:off x="1097872" y="3429000"/>
            <a:ext cx="99962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/>
              <a:t>Ви отримаєте список страхових компаній, до яких ви можете записатися.</a:t>
            </a:r>
            <a:endParaRPr lang="fr-B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/>
              <a:t>Щоб стати на облік, ви можете прийти з приймаючою сім</a:t>
            </a:r>
            <a:r>
              <a:rPr lang="fr-BE" sz="2400" dirty="0"/>
              <a:t>’</a:t>
            </a:r>
            <a:r>
              <a:rPr lang="uk-UA" sz="2400" dirty="0"/>
              <a:t>єю або волонтером-перекладачем.</a:t>
            </a:r>
            <a:endParaRPr lang="fr-B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/>
              <a:t>В деякі страхові компанії ви можете записатися дистанційно. </a:t>
            </a:r>
            <a:endParaRPr lang="fr-B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1022338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9A57A3-9331-44A3-9347-9DC73F145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790" y="2849733"/>
            <a:ext cx="10555548" cy="3937246"/>
          </a:xfrm>
        </p:spPr>
        <p:txBody>
          <a:bodyPr>
            <a:normAutofit fontScale="90000"/>
          </a:bodyPr>
          <a:lstStyle/>
          <a:p>
            <a:br>
              <a:rPr lang="fr-BE" sz="2800" dirty="0"/>
            </a:br>
            <a:r>
              <a:rPr lang="fr-BE" sz="2800" dirty="0"/>
              <a:t>- </a:t>
            </a:r>
            <a:r>
              <a:rPr lang="uk-UA" sz="2800" dirty="0"/>
              <a:t>Заповнити соціальну анкету</a:t>
            </a:r>
            <a:br>
              <a:rPr lang="fr-BE" sz="2800" dirty="0"/>
            </a:br>
            <a:br>
              <a:rPr lang="fr-BE" sz="2800" dirty="0"/>
            </a:br>
            <a:r>
              <a:rPr lang="fr-BE" sz="2800" dirty="0"/>
              <a:t>- </a:t>
            </a:r>
            <a:r>
              <a:rPr lang="uk-UA" sz="2800" dirty="0"/>
              <a:t>Записатися на прийом до соціальної асистентки </a:t>
            </a:r>
            <a:r>
              <a:rPr lang="fr-BE" sz="2800" dirty="0"/>
              <a:t>CPAS (cpas@arlon.be)</a:t>
            </a:r>
            <a:br>
              <a:rPr lang="fr-BE" sz="2800" dirty="0"/>
            </a:br>
            <a:br>
              <a:rPr lang="fr-BE" sz="2800" dirty="0"/>
            </a:br>
            <a:r>
              <a:rPr lang="fr-BE" sz="2800" dirty="0"/>
              <a:t>- </a:t>
            </a:r>
            <a:r>
              <a:rPr lang="uk-UA" sz="2800" dirty="0"/>
              <a:t>Робочі години</a:t>
            </a:r>
            <a:r>
              <a:rPr lang="fr-BE" sz="2800" dirty="0"/>
              <a:t>: </a:t>
            </a:r>
            <a:r>
              <a:rPr lang="uk-UA" sz="2800" b="1" dirty="0"/>
              <a:t>понеділок</a:t>
            </a:r>
            <a:r>
              <a:rPr lang="fr-BE" sz="2800" b="1" dirty="0"/>
              <a:t>, </a:t>
            </a:r>
            <a:r>
              <a:rPr lang="uk-UA" sz="2800" b="1" dirty="0"/>
              <a:t>середа</a:t>
            </a:r>
            <a:r>
              <a:rPr lang="fr-BE" sz="2800" b="1" dirty="0"/>
              <a:t>, </a:t>
            </a:r>
            <a:r>
              <a:rPr lang="uk-UA" sz="2800" b="1" dirty="0"/>
              <a:t>п</a:t>
            </a:r>
            <a:r>
              <a:rPr lang="fr-BE" sz="2800" b="1" dirty="0"/>
              <a:t>’</a:t>
            </a:r>
            <a:r>
              <a:rPr lang="uk-UA" sz="2800" b="1" dirty="0"/>
              <a:t>ятниця</a:t>
            </a:r>
            <a:r>
              <a:rPr lang="fr-BE" sz="2800" b="1" dirty="0"/>
              <a:t> </a:t>
            </a:r>
            <a:r>
              <a:rPr lang="uk-UA" sz="2800" b="1" dirty="0"/>
              <a:t>з</a:t>
            </a:r>
            <a:r>
              <a:rPr lang="fr-BE" sz="2800" b="1" dirty="0"/>
              <a:t> 9</a:t>
            </a:r>
            <a:r>
              <a:rPr lang="uk-UA" sz="2800" b="1" dirty="0"/>
              <a:t> год.</a:t>
            </a:r>
            <a:r>
              <a:rPr lang="fr-BE" sz="2800" b="1" dirty="0"/>
              <a:t> </a:t>
            </a:r>
            <a:r>
              <a:rPr lang="uk-UA" sz="2800" b="1" dirty="0"/>
              <a:t>до</a:t>
            </a:r>
            <a:r>
              <a:rPr lang="fr-BE" sz="2800" b="1" dirty="0"/>
              <a:t> 12</a:t>
            </a:r>
            <a:r>
              <a:rPr lang="uk-UA" sz="2800" b="1" dirty="0"/>
              <a:t> год.</a:t>
            </a:r>
            <a:br>
              <a:rPr lang="fr-BE" sz="2800" dirty="0"/>
            </a:br>
            <a:br>
              <a:rPr lang="fr-BE" sz="2800" dirty="0"/>
            </a:br>
            <a:r>
              <a:rPr lang="fr-BE" sz="2800" dirty="0"/>
              <a:t>- </a:t>
            </a:r>
            <a:r>
              <a:rPr lang="uk-UA" sz="2800" dirty="0"/>
              <a:t>При кожній зустрічі буде присутній перекладач</a:t>
            </a:r>
            <a:br>
              <a:rPr lang="fr-BE" sz="2800" dirty="0"/>
            </a:br>
            <a:br>
              <a:rPr lang="fr-BE" sz="2800" dirty="0"/>
            </a:br>
            <a:r>
              <a:rPr lang="fr-BE" sz="2800" dirty="0"/>
              <a:t>- </a:t>
            </a:r>
            <a:r>
              <a:rPr lang="uk-UA" sz="2800" dirty="0"/>
              <a:t>Розмір соціальноі допомоги для сім</a:t>
            </a:r>
            <a:r>
              <a:rPr lang="fr-BE" sz="2800" dirty="0"/>
              <a:t>’</a:t>
            </a:r>
            <a:r>
              <a:rPr lang="uk-UA" sz="2800" dirty="0"/>
              <a:t>ї з дитиною відповідає </a:t>
            </a:r>
            <a:r>
              <a:rPr lang="fr-BE" sz="2800" dirty="0"/>
              <a:t>1478€</a:t>
            </a:r>
            <a:r>
              <a:rPr lang="uk-UA" sz="2800" dirty="0"/>
              <a:t> в місяць</a:t>
            </a:r>
            <a:br>
              <a:rPr lang="fr-BE" sz="2800" dirty="0"/>
            </a:br>
            <a:br>
              <a:rPr lang="fr-BE" sz="2800" dirty="0"/>
            </a:br>
            <a:r>
              <a:rPr lang="fr-BE" sz="2800" dirty="0"/>
              <a:t>- </a:t>
            </a:r>
            <a:r>
              <a:rPr lang="uk-UA" sz="2800" dirty="0"/>
              <a:t>Ви маєте брати участь у витратах сім</a:t>
            </a:r>
            <a:r>
              <a:rPr lang="fr-BE" sz="2800" dirty="0"/>
              <a:t>’</a:t>
            </a:r>
            <a:r>
              <a:rPr lang="uk-UA" sz="2800" dirty="0"/>
              <a:t>ї, в якої ви проживаєте, не більше 20% від вашого заробітку. </a:t>
            </a:r>
            <a:br>
              <a:rPr lang="fr-BE" sz="2800" dirty="0"/>
            </a:br>
            <a:r>
              <a:rPr lang="fr-BE" sz="2800" dirty="0"/>
              <a:t> </a:t>
            </a:r>
            <a:br>
              <a:rPr lang="fr-BE" sz="2800" dirty="0"/>
            </a:br>
            <a:br>
              <a:rPr lang="fr-BE" sz="2800" dirty="0"/>
            </a:br>
            <a:br>
              <a:rPr lang="fr-BE" sz="2800" dirty="0"/>
            </a:br>
            <a:br>
              <a:rPr lang="fr-BE" dirty="0"/>
            </a:br>
            <a:r>
              <a:rPr lang="fr-BE" dirty="0"/>
              <a:t>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2882E83-73C5-410E-A9F1-88F2DEFEAA93}"/>
              </a:ext>
            </a:extLst>
          </p:cNvPr>
          <p:cNvSpPr txBox="1"/>
          <p:nvPr/>
        </p:nvSpPr>
        <p:spPr>
          <a:xfrm>
            <a:off x="870013" y="763480"/>
            <a:ext cx="10138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>
                <a:highlight>
                  <a:srgbClr val="FF00FF"/>
                </a:highlight>
              </a:rPr>
              <a:t>5.</a:t>
            </a:r>
            <a:r>
              <a:rPr lang="fr-BE" sz="2800" dirty="0"/>
              <a:t>CPAS</a:t>
            </a:r>
            <a:r>
              <a:rPr lang="uk-UA" sz="2800" dirty="0"/>
              <a:t> – соціальна служба</a:t>
            </a:r>
            <a:r>
              <a:rPr lang="fr-BE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1706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9BFEA3-D865-4C2C-9C09-53D58EF42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Освіта для дітей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78ABB2-3B33-42CF-9026-D0BE12CE1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BE" dirty="0"/>
              <a:t>-</a:t>
            </a:r>
            <a:r>
              <a:rPr lang="uk-UA" dirty="0"/>
              <a:t>Освіта обов</a:t>
            </a:r>
            <a:r>
              <a:rPr lang="fr-BE" dirty="0"/>
              <a:t>’</a:t>
            </a:r>
            <a:r>
              <a:rPr lang="uk-UA" dirty="0"/>
              <a:t>язкова для дітей з 5 років:</a:t>
            </a:r>
            <a:endParaRPr lang="fr-BE" dirty="0"/>
          </a:p>
          <a:p>
            <a:pPr marL="0" indent="0">
              <a:buNone/>
            </a:pPr>
            <a:endParaRPr lang="fr-BE" dirty="0"/>
          </a:p>
          <a:p>
            <a:pPr>
              <a:buFontTx/>
              <a:buChar char="-"/>
            </a:pPr>
            <a:r>
              <a:rPr lang="uk-UA" dirty="0"/>
              <a:t>або в звичайних класах;</a:t>
            </a:r>
          </a:p>
          <a:p>
            <a:pPr marL="0" indent="0">
              <a:buNone/>
            </a:pPr>
            <a:r>
              <a:rPr lang="uk-UA" dirty="0"/>
              <a:t>- або в спеціальних класах </a:t>
            </a:r>
            <a:r>
              <a:rPr lang="fr-BE" dirty="0"/>
              <a:t>DASPA</a:t>
            </a:r>
            <a:r>
              <a:rPr lang="uk-UA" dirty="0"/>
              <a:t>.</a:t>
            </a:r>
            <a:endParaRPr lang="fr-BE" dirty="0"/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r>
              <a:rPr lang="uk-UA" dirty="0"/>
              <a:t>Детальнішу інформацію ви можете знайти на сайті</a:t>
            </a:r>
            <a:r>
              <a:rPr lang="fr-BE" dirty="0"/>
              <a:t> : </a:t>
            </a:r>
            <a:r>
              <a:rPr lang="fr-BE" dirty="0">
                <a:hlinkClick r:id="rId2"/>
              </a:rPr>
              <a:t>site de la fédération Wallonie-Bruxelles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64966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320FF6-8B3B-4508-BF28-3A2C5E152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506" y="393117"/>
            <a:ext cx="10515600" cy="1325563"/>
          </a:xfrm>
        </p:spPr>
        <p:txBody>
          <a:bodyPr/>
          <a:lstStyle/>
          <a:p>
            <a:r>
              <a:rPr lang="uk-UA" dirty="0"/>
              <a:t>Пізніше</a:t>
            </a:r>
            <a:r>
              <a:rPr lang="fr-BE" dirty="0"/>
              <a:t>…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A66FE9-031C-4587-B889-49BE64B8D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>
                <a:highlight>
                  <a:srgbClr val="FFFF00"/>
                </a:highlight>
              </a:rPr>
              <a:t>Курси французької мови для дорослих</a:t>
            </a:r>
            <a:r>
              <a:rPr lang="fr-BE" dirty="0">
                <a:highlight>
                  <a:srgbClr val="FFFF00"/>
                </a:highlight>
              </a:rPr>
              <a:t>:</a:t>
            </a:r>
            <a:r>
              <a:rPr lang="fr-BE" dirty="0"/>
              <a:t> </a:t>
            </a:r>
            <a:r>
              <a:rPr lang="uk-UA" dirty="0"/>
              <a:t>будуть створені додаткові класи від соціальноі служби після Пасхальних канікул.</a:t>
            </a:r>
            <a:endParaRPr lang="fr-BE" dirty="0"/>
          </a:p>
          <a:p>
            <a:pPr marL="0" indent="0">
              <a:buNone/>
            </a:pPr>
            <a:endParaRPr lang="fr-BE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uk-UA" dirty="0">
                <a:highlight>
                  <a:srgbClr val="FFFF00"/>
                </a:highlight>
              </a:rPr>
              <a:t>Робота</a:t>
            </a:r>
            <a:endParaRPr lang="fr-BE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fr-BE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fr-BE" dirty="0"/>
              <a:t>-</a:t>
            </a:r>
            <a:r>
              <a:rPr lang="uk-UA" dirty="0"/>
              <a:t>Стаття 60 і 61</a:t>
            </a:r>
            <a:endParaRPr lang="fr-BE" dirty="0"/>
          </a:p>
          <a:p>
            <a:pPr marL="0" indent="0">
              <a:buNone/>
            </a:pPr>
            <a:r>
              <a:rPr lang="fr-BE" dirty="0"/>
              <a:t>-FOREM</a:t>
            </a:r>
            <a:r>
              <a:rPr lang="uk-UA" dirty="0"/>
              <a:t> – центр зайнятості</a:t>
            </a:r>
            <a:endParaRPr lang="fr-BE" dirty="0"/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r>
              <a:rPr lang="uk-UA" dirty="0">
                <a:highlight>
                  <a:srgbClr val="FFFF00"/>
                </a:highlight>
              </a:rPr>
              <a:t>Допомога на дітей</a:t>
            </a:r>
            <a:r>
              <a:rPr lang="fr-BE" dirty="0">
                <a:highlight>
                  <a:srgbClr val="FFFF00"/>
                </a:highlight>
              </a:rPr>
              <a:t> </a:t>
            </a:r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347755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12FAA6-C40B-47E6-BF51-429BE5BAF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344" y="144820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uk-UA" dirty="0">
                <a:highlight>
                  <a:srgbClr val="FF00FF"/>
                </a:highlight>
              </a:rPr>
              <a:t>Червоний хрест</a:t>
            </a:r>
            <a:endParaRPr lang="fr-BE" dirty="0">
              <a:highlight>
                <a:srgbClr val="FF00FF"/>
              </a:highlight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C3BEA3F-8A4A-45FA-B5A1-6D3ACFF1EE9A}"/>
              </a:ext>
            </a:extLst>
          </p:cNvPr>
          <p:cNvSpPr txBox="1"/>
          <p:nvPr/>
        </p:nvSpPr>
        <p:spPr>
          <a:xfrm>
            <a:off x="1043126" y="3429000"/>
            <a:ext cx="10515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2400" dirty="0"/>
              <a:t>Червоний хрест в Арлоні</a:t>
            </a:r>
            <a:r>
              <a:rPr lang="fr-BE" sz="2400" dirty="0"/>
              <a:t> : EPICOEUR </a:t>
            </a:r>
            <a:r>
              <a:rPr lang="uk-UA" sz="2400" dirty="0"/>
              <a:t>(продуктовий соціальний магазин) і</a:t>
            </a:r>
            <a:r>
              <a:rPr lang="fr-BE" sz="2400" dirty="0"/>
              <a:t> VESTIBOUTIQUE</a:t>
            </a:r>
            <a:r>
              <a:rPr lang="uk-UA" sz="2400" dirty="0"/>
              <a:t> (одяг)</a:t>
            </a:r>
            <a:endParaRPr lang="fr-BE" sz="2400" dirty="0"/>
          </a:p>
          <a:p>
            <a:endParaRPr lang="fr-BE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BE" sz="2400" dirty="0"/>
              <a:t>SISU (</a:t>
            </a:r>
            <a:r>
              <a:rPr lang="uk-UA" sz="2400" dirty="0"/>
              <a:t>Психологічно-соціальна служба</a:t>
            </a:r>
            <a:r>
              <a:rPr lang="fr-BE" sz="2400" dirty="0"/>
              <a:t>) + </a:t>
            </a:r>
            <a:r>
              <a:rPr lang="uk-UA" sz="2400" dirty="0"/>
              <a:t>відновлення і підтримка сімейних зв</a:t>
            </a:r>
            <a:r>
              <a:rPr lang="fr-BE" sz="2400" dirty="0"/>
              <a:t>’</a:t>
            </a:r>
            <a:r>
              <a:rPr lang="uk-UA" sz="2400" dirty="0"/>
              <a:t>язків 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8733807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FE193400E1314D812802E94C5117F6" ma:contentTypeVersion="4" ma:contentTypeDescription="Create a new document." ma:contentTypeScope="" ma:versionID="527a33bc6f1682c6bd683750b18bbbb1">
  <xsd:schema xmlns:xsd="http://www.w3.org/2001/XMLSchema" xmlns:xs="http://www.w3.org/2001/XMLSchema" xmlns:p="http://schemas.microsoft.com/office/2006/metadata/properties" xmlns:ns2="e8669314-fb9f-4d13-b400-5dc33c34eafe" xmlns:ns3="3a0bc250-22b7-4d67-baf9-795b9669318e" targetNamespace="http://schemas.microsoft.com/office/2006/metadata/properties" ma:root="true" ma:fieldsID="bc66d449356d818e9a0fc4295d7df9ae" ns2:_="" ns3:_="">
    <xsd:import namespace="e8669314-fb9f-4d13-b400-5dc33c34eafe"/>
    <xsd:import namespace="3a0bc250-22b7-4d67-baf9-795b966931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669314-fb9f-4d13-b400-5dc33c34ea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0bc250-22b7-4d67-baf9-795b9669318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a0bc250-22b7-4d67-baf9-795b9669318e">
      <UserInfo>
        <DisplayName>Yemelyanova Alla</DisplayName>
        <AccountId>17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3AC938-AD43-4C49-8991-E813D72159A4}">
  <ds:schemaRefs>
    <ds:schemaRef ds:uri="3a0bc250-22b7-4d67-baf9-795b9669318e"/>
    <ds:schemaRef ds:uri="e8669314-fb9f-4d13-b400-5dc33c34eaf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2008654-4A52-4DAA-87D0-D6704744AE1C}">
  <ds:schemaRefs>
    <ds:schemaRef ds:uri="http://purl.org/dc/dcmitype/"/>
    <ds:schemaRef ds:uri="http://purl.org/dc/terms/"/>
    <ds:schemaRef ds:uri="e8669314-fb9f-4d13-b400-5dc33c34eafe"/>
    <ds:schemaRef ds:uri="http://schemas.microsoft.com/office/2006/documentManagement/types"/>
    <ds:schemaRef ds:uri="http://schemas.microsoft.com/office/infopath/2007/PartnerControls"/>
    <ds:schemaRef ds:uri="3a0bc250-22b7-4d67-baf9-795b9669318e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CCCE9792-9779-48A3-8631-AB2612BE0FB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444</Words>
  <Application>Microsoft Office PowerPoint</Application>
  <PresentationFormat>Grand écran</PresentationFormat>
  <Paragraphs>55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Thème Office</vt:lpstr>
      <vt:lpstr>Інформаційна сесія для українських сімей</vt:lpstr>
      <vt:lpstr>CRILUX  info@crilux.be 061212207</vt:lpstr>
      <vt:lpstr>Адміністративна процедура</vt:lpstr>
      <vt:lpstr>Місце проживання</vt:lpstr>
      <vt:lpstr>Présentation PowerPoint</vt:lpstr>
      <vt:lpstr> - Заповнити соціальну анкету  - Записатися на прийом до соціальної асистентки CPAS (cpas@arlon.be)  - Робочі години: понеділок, середа, п’ятниця з 9 год. до 12 год.  - При кожній зустрічі буде присутній перекладач  - Розмір соціальноі допомоги для сім’ї з дитиною відповідає 1478€ в місяць  - Ви маєте брати участь у витратах сім’ї, в якої ви проживаєте, не більше 20% від вашого заробітку.        </vt:lpstr>
      <vt:lpstr>Освіта для дітей</vt:lpstr>
      <vt:lpstr>Пізніше… </vt:lpstr>
      <vt:lpstr>Червоний хрест</vt:lpstr>
      <vt:lpstr>Дякуємо всім сім’ям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Séance d’information accueil de familles ukrainiennes</dc:title>
  <dc:creator>Defosse Daphnée</dc:creator>
  <cp:lastModifiedBy>Pierrard Claire</cp:lastModifiedBy>
  <cp:revision>13</cp:revision>
  <dcterms:created xsi:type="dcterms:W3CDTF">2022-03-22T11:10:12Z</dcterms:created>
  <dcterms:modified xsi:type="dcterms:W3CDTF">2022-03-31T06:40:58Z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0x0101006FFE193400E1314D812802E94C5117F6</vt:lpwstr>
  </property>
</Properties>
</file>